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C9192-3773-4DD1-A4AF-99BBF5AAAA5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3D051-3BA1-44AE-B9A0-6C929B2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5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C31593C-2A63-436E-B7D8-C620A66C3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0239" y="1876755"/>
            <a:ext cx="8391524" cy="35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Table title runs here</a:t>
            </a:r>
          </a:p>
          <a:p>
            <a:endParaRPr lang="en-US" noProof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A117E-CC7F-41FD-907B-ACB8B0A988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1360994"/>
              </p:ext>
            </p:extLst>
          </p:nvPr>
        </p:nvGraphicFramePr>
        <p:xfrm>
          <a:off x="1900238" y="2183198"/>
          <a:ext cx="8391525" cy="37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0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b="0">
                          <a:solidFill>
                            <a:schemeClr val="accent1"/>
                          </a:solidFill>
                          <a:latin typeface="+mn-lt"/>
                        </a:rPr>
                        <a:t>Column heading</a:t>
                      </a:r>
                    </a:p>
                  </a:txBody>
                  <a:tcPr marT="91440" marB="914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accent1"/>
                          </a:solidFill>
                          <a:latin typeface="+mn-lt"/>
                        </a:rPr>
                        <a:t>Column heading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410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857892"/>
            <a:ext cx="5466824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46195" y="1857892"/>
            <a:ext cx="5444156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AC390BC-AC8F-4EC4-856F-AFE19E1A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9581235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857892"/>
            <a:ext cx="5468941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  <a:p>
            <a:pPr lvl="4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46195" y="1857892"/>
            <a:ext cx="5454668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180000" indent="0">
              <a:spcAft>
                <a:spcPts val="1000"/>
              </a:spcAft>
              <a:buNone/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0" y="4249682"/>
            <a:ext cx="5466824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46194" y="4249682"/>
            <a:ext cx="5452959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7755081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25712" y="1851441"/>
            <a:ext cx="3540577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1851441"/>
            <a:ext cx="3560000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128000" y="1851441"/>
            <a:ext cx="3571153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F15499-8AD0-4E3E-AA87-519AF767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2526227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609107D-8648-4796-9781-661CF9112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5881809-28FB-4864-B699-4BB19BA3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8887343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499747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8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11173537" cy="4716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6729413" algn="r"/>
              </a:tabLst>
              <a:defRPr sz="2000"/>
            </a:lvl1pPr>
            <a:lvl2pPr>
              <a:tabLst>
                <a:tab pos="6729413" algn="r"/>
              </a:tabLst>
              <a:defRPr sz="1800"/>
            </a:lvl2pPr>
            <a:lvl3pPr>
              <a:tabLst>
                <a:tab pos="6729413" algn="r"/>
              </a:tabLst>
              <a:defRPr sz="1600"/>
            </a:lvl3pPr>
            <a:lvl4pPr>
              <a:tabLst>
                <a:tab pos="6729413" algn="r"/>
              </a:tabLst>
              <a:defRPr sz="1400"/>
            </a:lvl4pPr>
            <a:lvl5pPr>
              <a:tabLst>
                <a:tab pos="5029200" algn="r"/>
              </a:tabLst>
              <a:defRPr sz="1400"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D2269-CC3F-4CFA-983E-FE8FA09B6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737600" y="63531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737600" y="63531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501650" y="638175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solidFill>
                  <a:schemeClr val="accent4"/>
                </a:solidFill>
                <a:latin typeface="Helvetica"/>
                <a:cs typeface="Helvetica"/>
              </a:rPr>
              <a:t>www.fda.gov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12F52B-FB00-014F-99E9-DCAA336CB1AB}"/>
              </a:ext>
            </a:extLst>
          </p:cNvPr>
          <p:cNvCxnSpPr>
            <a:cxnSpLocks/>
          </p:cNvCxnSpPr>
          <p:nvPr userDrawn="1"/>
        </p:nvCxnSpPr>
        <p:spPr>
          <a:xfrm>
            <a:off x="501650" y="1081024"/>
            <a:ext cx="1117353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0128EE-5989-064E-A19D-82437901B192}"/>
              </a:ext>
            </a:extLst>
          </p:cNvPr>
          <p:cNvCxnSpPr>
            <a:cxnSpLocks/>
          </p:cNvCxnSpPr>
          <p:nvPr userDrawn="1"/>
        </p:nvCxnSpPr>
        <p:spPr>
          <a:xfrm>
            <a:off x="501650" y="6331204"/>
            <a:ext cx="11173538" cy="0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944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/>
              <a:t>BREADCRUMBS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A430013-D878-4D47-8086-599DB5719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DD9D-76EB-40A0-82AF-45528E1C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C31593C-2A63-436E-B7D8-C620A66C3F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0239" y="1876755"/>
            <a:ext cx="8391524" cy="35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Table title runs here</a:t>
            </a:r>
          </a:p>
          <a:p>
            <a:endParaRPr lang="en-US" noProof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5A117E-CC7F-41FD-907B-ACB8B0A9884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24942653"/>
              </p:ext>
            </p:extLst>
          </p:nvPr>
        </p:nvGraphicFramePr>
        <p:xfrm>
          <a:off x="1900238" y="2183198"/>
          <a:ext cx="8391525" cy="3797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00"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b="0">
                          <a:solidFill>
                            <a:schemeClr val="accent1"/>
                          </a:solidFill>
                          <a:latin typeface="+mn-lt"/>
                        </a:rPr>
                        <a:t>Column heading</a:t>
                      </a:r>
                    </a:p>
                  </a:txBody>
                  <a:tcPr marT="91440" marB="9144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accent1"/>
                          </a:solidFill>
                          <a:latin typeface="+mn-lt"/>
                        </a:rPr>
                        <a:t>Column heading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2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1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1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lvl="1" indent="-1143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  <a:p>
                      <a:pPr marL="114300" marR="0" lvl="1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dummy text it is not here to be read this is dummy text</a:t>
                      </a:r>
                    </a:p>
                  </a:txBody>
                  <a:tcPr marT="91440" marB="9144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561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483813" y="1669289"/>
            <a:ext cx="5305579" cy="3918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level 1 bullet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This is a level 2 bullet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/>
              <a:t>This is a level 3 bullet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0"/>
          </p:nvPr>
        </p:nvSpPr>
        <p:spPr>
          <a:xfrm>
            <a:off x="6184110" y="1669290"/>
            <a:ext cx="5322781" cy="39184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/>
              <a:t>This is dummy text it is not here to be read this is dummy text</a:t>
            </a:r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z="1200" smtClean="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7CB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1650" y="5838311"/>
            <a:ext cx="11177206" cy="442674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1400">
                <a:latin typeface="+mn-lt"/>
                <a:cs typeface="Arial" panose="020B0604020202020204" pitchFamily="34" charset="0"/>
              </a:rPr>
              <a:t>Kicker style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69711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01651" y="1665289"/>
            <a:ext cx="11165416" cy="40468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level 1 bullet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6117287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218BFA-D117-4DDE-838C-3D026A6B5F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731963"/>
            <a:ext cx="8391524" cy="35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Table title runs here</a:t>
            </a:r>
          </a:p>
          <a:p>
            <a:endParaRPr lang="en-US" noProof="0"/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ACA4D5D1-2923-443B-A6AF-49825F2E4F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4641906"/>
              </p:ext>
            </p:extLst>
          </p:nvPr>
        </p:nvGraphicFramePr>
        <p:xfrm>
          <a:off x="501650" y="2089150"/>
          <a:ext cx="11188701" cy="3799056"/>
        </p:xfrm>
        <a:graphic>
          <a:graphicData uri="http://schemas.openxmlformats.org/drawingml/2006/table">
            <a:tbl>
              <a:tblPr/>
              <a:tblGrid>
                <a:gridCol w="293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71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Subtotal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Subtitle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03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483813" y="1669289"/>
            <a:ext cx="5305579" cy="3918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level 1 bullet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This is a level 2 bullet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/>
              <a:t>This is a level 3 bullet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20"/>
          </p:nvPr>
        </p:nvSpPr>
        <p:spPr>
          <a:xfrm>
            <a:off x="6184110" y="1669290"/>
            <a:ext cx="5322781" cy="39184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/>
              <a:t>This is dummy text it is not here to be read this is dummy text</a:t>
            </a:r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z="1200" smtClean="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7CB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1650" y="5838311"/>
            <a:ext cx="11177206" cy="442674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1400">
                <a:latin typeface="+mn-lt"/>
                <a:cs typeface="Arial" panose="020B0604020202020204" pitchFamily="34" charset="0"/>
              </a:rPr>
              <a:t>Kicker style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58271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OM - FDA Gray Layout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1705670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406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8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2C64F69-7E56-4A21-9F17-4AA005C29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2339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1650" y="3124200"/>
            <a:ext cx="2720468" cy="325754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149963" y="3120551"/>
            <a:ext cx="2712000" cy="32611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30040" y="3124200"/>
            <a:ext cx="2712000" cy="32575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  <a:p>
            <a:pPr lvl="0"/>
            <a:endParaRPr lang="en-US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993169" y="3108508"/>
            <a:ext cx="2697183" cy="3273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baseline="0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011105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47388-CD5F-4137-ACE9-8651DD09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77541234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683483" y="1880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baseline="0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8396560" y="1880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683483" y="4256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8396560" y="4256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973FEDFB-2E43-4F5E-B834-D1603454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6030874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857892"/>
            <a:ext cx="5466824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46195" y="1857892"/>
            <a:ext cx="5444156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AC390BC-AC8F-4EC4-856F-AFE19E1A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5425759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857892"/>
            <a:ext cx="5468941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  <a:p>
            <a:pPr lvl="4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246195" y="1857892"/>
            <a:ext cx="5454668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180000" indent="0">
              <a:spcAft>
                <a:spcPts val="1000"/>
              </a:spcAft>
              <a:buNone/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04000" y="4249682"/>
            <a:ext cx="5466824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246194" y="4249682"/>
            <a:ext cx="5452959" cy="16954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9740092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325712" y="1851441"/>
            <a:ext cx="3540577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1851441"/>
            <a:ext cx="3560000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128000" y="1851441"/>
            <a:ext cx="3571153" cy="384575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1000"/>
              </a:spcAft>
              <a:buNone/>
              <a:defRPr sz="1600"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1000"/>
              </a:spcAft>
              <a:defRPr sz="1400"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BF15499-8AD0-4E3E-AA87-519AF767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402816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609107D-8648-4796-9781-661CF9112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5881809-28FB-4864-B699-4BB19BA3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5071772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 &amp; 1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499747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28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11173537" cy="4716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6729413" algn="r"/>
              </a:tabLst>
              <a:defRPr sz="2000"/>
            </a:lvl1pPr>
            <a:lvl2pPr>
              <a:tabLst>
                <a:tab pos="6729413" algn="r"/>
              </a:tabLst>
              <a:defRPr sz="1800"/>
            </a:lvl2pPr>
            <a:lvl3pPr>
              <a:tabLst>
                <a:tab pos="6729413" algn="r"/>
              </a:tabLst>
              <a:defRPr sz="1600"/>
            </a:lvl3pPr>
            <a:lvl4pPr>
              <a:tabLst>
                <a:tab pos="6729413" algn="r"/>
              </a:tabLst>
              <a:defRPr sz="1400"/>
            </a:lvl4pPr>
            <a:lvl5pPr>
              <a:tabLst>
                <a:tab pos="5029200" algn="r"/>
              </a:tabLst>
              <a:defRPr sz="1400"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DD2269-CC3F-4CFA-983E-FE8FA09B6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8737600" y="63531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737600" y="63531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501650" y="638175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solidFill>
                  <a:schemeClr val="accent4"/>
                </a:solidFill>
                <a:latin typeface="Helvetica"/>
                <a:cs typeface="Helvetica"/>
              </a:rPr>
              <a:t>www.fda.gov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12F52B-FB00-014F-99E9-DCAA336CB1AB}"/>
              </a:ext>
            </a:extLst>
          </p:cNvPr>
          <p:cNvCxnSpPr>
            <a:cxnSpLocks/>
          </p:cNvCxnSpPr>
          <p:nvPr userDrawn="1"/>
        </p:nvCxnSpPr>
        <p:spPr>
          <a:xfrm>
            <a:off x="501650" y="1081024"/>
            <a:ext cx="1117353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0128EE-5989-064E-A19D-82437901B192}"/>
              </a:ext>
            </a:extLst>
          </p:cNvPr>
          <p:cNvCxnSpPr>
            <a:cxnSpLocks/>
          </p:cNvCxnSpPr>
          <p:nvPr userDrawn="1"/>
        </p:nvCxnSpPr>
        <p:spPr>
          <a:xfrm>
            <a:off x="501650" y="6331204"/>
            <a:ext cx="11173538" cy="0"/>
          </a:xfrm>
          <a:prstGeom prst="line">
            <a:avLst/>
          </a:prstGeom>
          <a:ln w="1905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838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01651" y="1665289"/>
            <a:ext cx="11165416" cy="40468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This is a level 1 bullet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18459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97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head: Sidebar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00475B-A5C6-C849-A5AB-E57F23F3E9B8}"/>
              </a:ext>
            </a:extLst>
          </p:cNvPr>
          <p:cNvSpPr/>
          <p:nvPr userDrawn="1"/>
        </p:nvSpPr>
        <p:spPr bwMode="gray">
          <a:xfrm flipH="1">
            <a:off x="-3" y="0"/>
            <a:ext cx="4953002" cy="6858000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6FB94F-08D4-3E44-BFE4-F557107D2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59100"/>
            <a:ext cx="3009900" cy="17145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7 lines running intro text. Morbi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porta ac </a:t>
            </a:r>
            <a:r>
              <a:rPr lang="en-US" err="1"/>
              <a:t>consectetur</a:t>
            </a:r>
            <a:r>
              <a:rPr lang="en-US"/>
              <a:t> ac, vestibulum at eros. Donec sed </a:t>
            </a:r>
            <a:r>
              <a:rPr lang="en-US" err="1"/>
              <a:t>odio</a:t>
            </a:r>
            <a:r>
              <a:rPr lang="en-US"/>
              <a:t> dui. </a:t>
            </a:r>
            <a:r>
              <a:rPr lang="en-US" err="1"/>
              <a:t>odio</a:t>
            </a:r>
            <a:r>
              <a:rPr lang="en-US"/>
              <a:t> dui.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vel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 Sed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at </a:t>
            </a:r>
            <a:r>
              <a:rPr lang="en-US" err="1"/>
              <a:t>lobortis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cursus magna, vel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et.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17C4CB6-256B-004F-984C-4EAB9A353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"/>
            <a:ext cx="3009900" cy="2190750"/>
          </a:xfrm>
        </p:spPr>
        <p:txBody>
          <a:bodyPr anchor="b"/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134921874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218BFA-D117-4DDE-838C-3D026A6B5F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1650" y="1731963"/>
            <a:ext cx="8391524" cy="35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noProof="0"/>
              <a:t>Table title runs here</a:t>
            </a:r>
          </a:p>
          <a:p>
            <a:endParaRPr lang="en-US" noProof="0"/>
          </a:p>
        </p:txBody>
      </p:sp>
      <p:graphicFrame>
        <p:nvGraphicFramePr>
          <p:cNvPr id="9" name="Group 3">
            <a:extLst>
              <a:ext uri="{FF2B5EF4-FFF2-40B4-BE49-F238E27FC236}">
                <a16:creationId xmlns:a16="http://schemas.microsoft.com/office/drawing/2014/main" id="{ACA4D5D1-2923-443B-A6AF-49825F2E4F1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7180251"/>
              </p:ext>
            </p:extLst>
          </p:nvPr>
        </p:nvGraphicFramePr>
        <p:xfrm>
          <a:off x="501650" y="2089150"/>
          <a:ext cx="11188701" cy="3799056"/>
        </p:xfrm>
        <a:graphic>
          <a:graphicData uri="http://schemas.openxmlformats.org/drawingml/2006/table">
            <a:tbl>
              <a:tblPr/>
              <a:tblGrid>
                <a:gridCol w="2935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871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2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Column header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Subtotal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>
                          <a:solidFill>
                            <a:schemeClr val="tx1"/>
                          </a:solidFill>
                          <a:latin typeface="+mn-lt"/>
                        </a:rPr>
                        <a:t>Row</a:t>
                      </a:r>
                      <a:r>
                        <a:rPr lang="en-US" sz="1000" b="0" baseline="0">
                          <a:solidFill>
                            <a:schemeClr val="tx1"/>
                          </a:solidFill>
                          <a:latin typeface="+mn-lt"/>
                        </a:rPr>
                        <a:t> title</a:t>
                      </a:r>
                      <a:endParaRPr lang="en-US" sz="10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Subtitle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77">
                <a:tc>
                  <a:txBody>
                    <a:bodyPr/>
                    <a:lstStyle/>
                    <a:p>
                      <a:pPr marL="0" marR="0" lvl="0" indent="0" algn="l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213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000" b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xx</a:t>
                      </a:r>
                      <a:endParaRPr kumimoji="0" lang="en-US" sz="10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090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M - FDA Gray Layout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01651" y="1705670"/>
            <a:ext cx="105410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2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4067" cy="15665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82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F2C64F69-7E56-4A21-9F17-4AA005C29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CB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036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1650" y="3124200"/>
            <a:ext cx="2720468" cy="325754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149963" y="3120551"/>
            <a:ext cx="2712000" cy="326119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330040" y="3124200"/>
            <a:ext cx="2712000" cy="32575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  <a:p>
            <a:pPr lvl="0"/>
            <a:endParaRPr lang="en-US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8993169" y="3108508"/>
            <a:ext cx="2697183" cy="32732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baseline="0">
                <a:solidFill>
                  <a:schemeClr val="accent1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800"/>
            </a:lvl2pPr>
            <a:lvl3pPr marL="0" indent="0">
              <a:spcAft>
                <a:spcPts val="0"/>
              </a:spcAft>
              <a:buNone/>
              <a:defRPr sz="1600"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56400" indent="-176400">
              <a:spcAft>
                <a:spcPts val="0"/>
              </a:spcAft>
              <a:defRPr sz="1400"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Header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1 bullet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level 2 bullet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438968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47388-CD5F-4137-ACE9-8651DD09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3150438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683483" y="1880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 baseline="0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8396560" y="1880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2683483" y="4256213"/>
            <a:ext cx="3288000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 hasCustomPrompt="1"/>
          </p:nvPr>
        </p:nvSpPr>
        <p:spPr>
          <a:xfrm>
            <a:off x="8396560" y="4256213"/>
            <a:ext cx="3302592" cy="194400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2000" b="1"/>
            </a:lvl1pPr>
            <a:lvl2pPr>
              <a:spcAft>
                <a:spcPts val="0"/>
              </a:spcAft>
              <a:defRPr sz="1800" b="0"/>
            </a:lvl2pPr>
          </a:lstStyle>
          <a:p>
            <a:pPr lvl="0"/>
            <a:r>
              <a:rPr lang="en-US" noProof="0"/>
              <a:t>This is a level 1 bullet</a:t>
            </a:r>
          </a:p>
          <a:p>
            <a:pPr lvl="1"/>
            <a:r>
              <a:rPr lang="en-US" noProof="0"/>
              <a:t>This is a level 2 bullet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CC2247A0-0566-4976-A476-FFE498ECC3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3" y="317500"/>
            <a:ext cx="10325082" cy="560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941832"/>
            <a:ext cx="10325083" cy="6041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973FEDFB-2E43-4F5E-B834-D1603454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CBA"/>
                </a:solidFill>
              </a:defRPr>
            </a:lvl1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 userDrawn="1"/>
        </p:nvSpPr>
        <p:spPr>
          <a:xfrm>
            <a:off x="247650" y="638492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7CBA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en-US" b="1"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491133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98DEBD2-3AE0-B74B-8496-8381FAC0DB7E}"/>
              </a:ext>
            </a:extLst>
          </p:cNvPr>
          <p:cNvSpPr txBox="1">
            <a:spLocks/>
          </p:cNvSpPr>
          <p:nvPr userDrawn="1"/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CC2247A0-0566-4976-A476-FFE498ECC3D7}" type="slidenum">
              <a:rPr lang="en-US" sz="120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27C5A-D26E-414D-94D7-B9B7A19F2DB5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222C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6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ransition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316">
          <p15:clr>
            <a:srgbClr val="F26B43"/>
          </p15:clr>
        </p15:guide>
        <p15:guide id="5" pos="736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9" pos="4961">
          <p15:clr>
            <a:srgbClr val="F26B43"/>
          </p15:clr>
        </p15:guide>
        <p15:guide id="10" orient="horz" pos="236">
          <p15:clr>
            <a:srgbClr val="F26B43"/>
          </p15:clr>
        </p15:guide>
        <p15:guide id="11" pos="1363">
          <p15:clr>
            <a:srgbClr val="F26B43"/>
          </p15:clr>
        </p15:guide>
        <p15:guide id="12" pos="1516">
          <p15:clr>
            <a:srgbClr val="F26B43"/>
          </p15:clr>
        </p15:guide>
        <p15:guide id="13" pos="2560">
          <p15:clr>
            <a:srgbClr val="F26B43"/>
          </p15:clr>
        </p15:guide>
        <p15:guide id="14" pos="2711">
          <p15:clr>
            <a:srgbClr val="F26B43"/>
          </p15:clr>
        </p15:guide>
        <p15:guide id="15" pos="6160">
          <p15:clr>
            <a:srgbClr val="F26B43"/>
          </p15:clr>
        </p15:guide>
        <p15:guide id="16" pos="3764">
          <p15:clr>
            <a:srgbClr val="F26B43"/>
          </p15:clr>
        </p15:guide>
        <p15:guide id="17" pos="3916">
          <p15:clr>
            <a:srgbClr val="F26B43"/>
          </p15:clr>
        </p15:guide>
        <p15:guide id="18" pos="3840">
          <p15:clr>
            <a:srgbClr val="F26B43"/>
          </p15:clr>
        </p15:guide>
        <p15:guide id="19" pos="6312">
          <p15:clr>
            <a:srgbClr val="F26B43"/>
          </p15:clr>
        </p15:guide>
        <p15:guide id="20" orient="horz" pos="1049">
          <p15:clr>
            <a:srgbClr val="F26B43"/>
          </p15:clr>
        </p15:guide>
        <p15:guide id="21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332C84A-2B4C-07BF-8428-AD1C76858A06}"/>
              </a:ext>
            </a:extLst>
          </p:cNvPr>
          <p:cNvSpPr/>
          <p:nvPr/>
        </p:nvSpPr>
        <p:spPr>
          <a:xfrm>
            <a:off x="744030" y="2353570"/>
            <a:ext cx="10703936" cy="140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C9697D-645B-9D48-A69B-F6FEA2CB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Project Update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400CE6B-B19F-4003-B4BF-97CCDD1DA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50" y="941832"/>
            <a:ext cx="11188697" cy="604183"/>
          </a:xfrm>
        </p:spPr>
        <p:txBody>
          <a:bodyPr/>
          <a:lstStyle/>
          <a:p>
            <a:r>
              <a:rPr lang="en-US" dirty="0"/>
              <a:t>Contracts have been executed with </a:t>
            </a:r>
            <a:r>
              <a:rPr lang="en-US" dirty="0" err="1"/>
              <a:t>Synensys</a:t>
            </a:r>
            <a:r>
              <a:rPr lang="en-US" dirty="0"/>
              <a:t>, CAP, and Deloitte to advance and improve state of the art tools, processes, and methods which will support SHIELD’s goal of standardizing coding practices across our national landscape.</a:t>
            </a:r>
          </a:p>
        </p:txBody>
      </p:sp>
      <p:sp>
        <p:nvSpPr>
          <p:cNvPr id="2" name="Freeform: Shape 6092">
            <a:extLst>
              <a:ext uri="{FF2B5EF4-FFF2-40B4-BE49-F238E27FC236}">
                <a16:creationId xmlns:a16="http://schemas.microsoft.com/office/drawing/2014/main" id="{0D98EA4E-2DF0-A44A-A7ED-B0D423D8796F}"/>
              </a:ext>
            </a:extLst>
          </p:cNvPr>
          <p:cNvSpPr/>
          <p:nvPr/>
        </p:nvSpPr>
        <p:spPr>
          <a:xfrm>
            <a:off x="498624" y="2265660"/>
            <a:ext cx="3422133" cy="38765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91" h="1021">
                <a:moveTo>
                  <a:pt x="3091" y="0"/>
                </a:moveTo>
                <a:lnTo>
                  <a:pt x="0" y="0"/>
                </a:lnTo>
                <a:lnTo>
                  <a:pt x="0" y="1021"/>
                </a:lnTo>
                <a:lnTo>
                  <a:pt x="3091" y="1021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6093">
            <a:extLst>
              <a:ext uri="{FF2B5EF4-FFF2-40B4-BE49-F238E27FC236}">
                <a16:creationId xmlns:a16="http://schemas.microsoft.com/office/drawing/2014/main" id="{84273931-58C2-80F4-B3CC-0D59557749E9}"/>
              </a:ext>
            </a:extLst>
          </p:cNvPr>
          <p:cNvSpPr/>
          <p:nvPr/>
        </p:nvSpPr>
        <p:spPr>
          <a:xfrm>
            <a:off x="501650" y="1895832"/>
            <a:ext cx="3422134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6105">
            <a:extLst>
              <a:ext uri="{FF2B5EF4-FFF2-40B4-BE49-F238E27FC236}">
                <a16:creationId xmlns:a16="http://schemas.microsoft.com/office/drawing/2014/main" id="{24E2481C-3D8C-8158-CCDA-6750E74ED7C9}"/>
              </a:ext>
            </a:extLst>
          </p:cNvPr>
          <p:cNvSpPr/>
          <p:nvPr/>
        </p:nvSpPr>
        <p:spPr>
          <a:xfrm>
            <a:off x="499873" y="6127108"/>
            <a:ext cx="3422134" cy="7593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31">
                <a:moveTo>
                  <a:pt x="773" y="31"/>
                </a:moveTo>
                <a:lnTo>
                  <a:pt x="0" y="31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6093">
            <a:extLst>
              <a:ext uri="{FF2B5EF4-FFF2-40B4-BE49-F238E27FC236}">
                <a16:creationId xmlns:a16="http://schemas.microsoft.com/office/drawing/2014/main" id="{DDCD67A4-5519-F2AF-56D5-BA5D24C212B9}"/>
              </a:ext>
            </a:extLst>
          </p:cNvPr>
          <p:cNvSpPr/>
          <p:nvPr/>
        </p:nvSpPr>
        <p:spPr>
          <a:xfrm>
            <a:off x="498623" y="1895832"/>
            <a:ext cx="1230099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2878B1-E356-01DF-13A6-452B5806D850}"/>
              </a:ext>
            </a:extLst>
          </p:cNvPr>
          <p:cNvSpPr txBox="1"/>
          <p:nvPr/>
        </p:nvSpPr>
        <p:spPr>
          <a:xfrm>
            <a:off x="676367" y="3052617"/>
            <a:ext cx="3130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7CB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systems thinking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assess, measure, document, and structures of the current system and analyze the safety and quality of the laboratory data ecosystem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Assess safety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 the current laboratory data ecosystem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Identify safety hazards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map and design, and model control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Envision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future system redesign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to address hazards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Demonstrate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and justify the urgency for system redesign</a:t>
            </a:r>
          </a:p>
        </p:txBody>
      </p:sp>
      <p:grpSp>
        <p:nvGrpSpPr>
          <p:cNvPr id="60" name="docshapegroup5">
            <a:extLst>
              <a:ext uri="{FF2B5EF4-FFF2-40B4-BE49-F238E27FC236}">
                <a16:creationId xmlns:a16="http://schemas.microsoft.com/office/drawing/2014/main" id="{54EE6F69-000C-86D6-4AC1-7CA2552DA4CB}"/>
              </a:ext>
            </a:extLst>
          </p:cNvPr>
          <p:cNvGrpSpPr>
            <a:grpSpLocks/>
          </p:cNvGrpSpPr>
          <p:nvPr/>
        </p:nvGrpSpPr>
        <p:grpSpPr bwMode="auto">
          <a:xfrm>
            <a:off x="676368" y="2611689"/>
            <a:ext cx="863120" cy="151441"/>
            <a:chOff x="0" y="0"/>
            <a:chExt cx="2787" cy="489"/>
          </a:xfrm>
        </p:grpSpPr>
        <p:pic>
          <p:nvPicPr>
            <p:cNvPr id="61" name="docshape6">
              <a:extLst>
                <a:ext uri="{FF2B5EF4-FFF2-40B4-BE49-F238E27FC236}">
                  <a16:creationId xmlns:a16="http://schemas.microsoft.com/office/drawing/2014/main" id="{502B24C9-D9B7-D647-ABB3-4AD787170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"/>
              <a:ext cx="266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docshape7">
              <a:extLst>
                <a:ext uri="{FF2B5EF4-FFF2-40B4-BE49-F238E27FC236}">
                  <a16:creationId xmlns:a16="http://schemas.microsoft.com/office/drawing/2014/main" id="{9B2525F5-C127-E1C8-D32C-01B72F0AA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" y="0"/>
              <a:ext cx="111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docshapegroup2">
            <a:extLst>
              <a:ext uri="{FF2B5EF4-FFF2-40B4-BE49-F238E27FC236}">
                <a16:creationId xmlns:a16="http://schemas.microsoft.com/office/drawing/2014/main" id="{A8711097-9FFE-1F88-2932-70FC0E8F4F15}"/>
              </a:ext>
            </a:extLst>
          </p:cNvPr>
          <p:cNvGrpSpPr>
            <a:grpSpLocks/>
          </p:cNvGrpSpPr>
          <p:nvPr/>
        </p:nvGrpSpPr>
        <p:grpSpPr bwMode="auto">
          <a:xfrm>
            <a:off x="888620" y="2034320"/>
            <a:ext cx="415658" cy="481796"/>
            <a:chOff x="0" y="0"/>
            <a:chExt cx="861" cy="998"/>
          </a:xfrm>
        </p:grpSpPr>
        <p:pic>
          <p:nvPicPr>
            <p:cNvPr id="320" name="docshape3">
              <a:extLst>
                <a:ext uri="{FF2B5EF4-FFF2-40B4-BE49-F238E27FC236}">
                  <a16:creationId xmlns:a16="http://schemas.microsoft.com/office/drawing/2014/main" id="{328EDA1A-C216-44F7-B67A-31F145755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9"/>
              <a:ext cx="857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" name="docshape4">
              <a:extLst>
                <a:ext uri="{FF2B5EF4-FFF2-40B4-BE49-F238E27FC236}">
                  <a16:creationId xmlns:a16="http://schemas.microsoft.com/office/drawing/2014/main" id="{EF23DED1-2286-0C0F-BD4A-FC4A6D79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861" cy="995"/>
            </a:xfrm>
            <a:custGeom>
              <a:avLst/>
              <a:gdLst>
                <a:gd name="T0" fmla="*/ 267 w 861"/>
                <a:gd name="T1" fmla="*/ 901 h 995"/>
                <a:gd name="T2" fmla="*/ 279 w 861"/>
                <a:gd name="T3" fmla="*/ 895 h 995"/>
                <a:gd name="T4" fmla="*/ 5 w 861"/>
                <a:gd name="T5" fmla="*/ 561 h 995"/>
                <a:gd name="T6" fmla="*/ 5 w 861"/>
                <a:gd name="T7" fmla="*/ 252 h 995"/>
                <a:gd name="T8" fmla="*/ 274 w 861"/>
                <a:gd name="T9" fmla="*/ 97 h 995"/>
                <a:gd name="T10" fmla="*/ 586 w 861"/>
                <a:gd name="T11" fmla="*/ 898 h 995"/>
                <a:gd name="T12" fmla="*/ 440 w 861"/>
                <a:gd name="T13" fmla="*/ 808 h 995"/>
                <a:gd name="T14" fmla="*/ 279 w 861"/>
                <a:gd name="T15" fmla="*/ 895 h 995"/>
                <a:gd name="T16" fmla="*/ 328 w 861"/>
                <a:gd name="T17" fmla="*/ 744 h 995"/>
                <a:gd name="T18" fmla="*/ 602 w 861"/>
                <a:gd name="T19" fmla="*/ 895 h 995"/>
                <a:gd name="T20" fmla="*/ 854 w 861"/>
                <a:gd name="T21" fmla="*/ 744 h 995"/>
                <a:gd name="T22" fmla="*/ 5 w 861"/>
                <a:gd name="T23" fmla="*/ 561 h 995"/>
                <a:gd name="T24" fmla="*/ 167 w 861"/>
                <a:gd name="T25" fmla="*/ 648 h 995"/>
                <a:gd name="T26" fmla="*/ 531 w 861"/>
                <a:gd name="T27" fmla="*/ 678 h 995"/>
                <a:gd name="T28" fmla="*/ 547 w 861"/>
                <a:gd name="T29" fmla="*/ 681 h 995"/>
                <a:gd name="T30" fmla="*/ 167 w 861"/>
                <a:gd name="T31" fmla="*/ 654 h 995"/>
                <a:gd name="T32" fmla="*/ 536 w 861"/>
                <a:gd name="T33" fmla="*/ 681 h 995"/>
                <a:gd name="T34" fmla="*/ 224 w 861"/>
                <a:gd name="T35" fmla="*/ 500 h 995"/>
                <a:gd name="T36" fmla="*/ 328 w 861"/>
                <a:gd name="T37" fmla="*/ 681 h 995"/>
                <a:gd name="T38" fmla="*/ 328 w 861"/>
                <a:gd name="T39" fmla="*/ 555 h 995"/>
                <a:gd name="T40" fmla="*/ 693 w 861"/>
                <a:gd name="T41" fmla="*/ 533 h 995"/>
                <a:gd name="T42" fmla="*/ 698 w 861"/>
                <a:gd name="T43" fmla="*/ 651 h 995"/>
                <a:gd name="T44" fmla="*/ 328 w 861"/>
                <a:gd name="T45" fmla="*/ 561 h 995"/>
                <a:gd name="T46" fmla="*/ 435 w 861"/>
                <a:gd name="T47" fmla="*/ 616 h 995"/>
                <a:gd name="T48" fmla="*/ 531 w 861"/>
                <a:gd name="T49" fmla="*/ 672 h 995"/>
                <a:gd name="T50" fmla="*/ 219 w 861"/>
                <a:gd name="T51" fmla="*/ 497 h 995"/>
                <a:gd name="T52" fmla="*/ 234 w 861"/>
                <a:gd name="T53" fmla="*/ 500 h 995"/>
                <a:gd name="T54" fmla="*/ 708 w 861"/>
                <a:gd name="T55" fmla="*/ 350 h 995"/>
                <a:gd name="T56" fmla="*/ 854 w 861"/>
                <a:gd name="T57" fmla="*/ 561 h 995"/>
                <a:gd name="T58" fmla="*/ 430 w 861"/>
                <a:gd name="T59" fmla="*/ 382 h 995"/>
                <a:gd name="T60" fmla="*/ 536 w 861"/>
                <a:gd name="T61" fmla="*/ 561 h 995"/>
                <a:gd name="T62" fmla="*/ 536 w 861"/>
                <a:gd name="T63" fmla="*/ 437 h 995"/>
                <a:gd name="T64" fmla="*/ 323 w 861"/>
                <a:gd name="T65" fmla="*/ 552 h 995"/>
                <a:gd name="T66" fmla="*/ 536 w 861"/>
                <a:gd name="T67" fmla="*/ 552 h 995"/>
                <a:gd name="T68" fmla="*/ 635 w 861"/>
                <a:gd name="T69" fmla="*/ 494 h 995"/>
                <a:gd name="T70" fmla="*/ 224 w 861"/>
                <a:gd name="T71" fmla="*/ 494 h 995"/>
                <a:gd name="T72" fmla="*/ 328 w 861"/>
                <a:gd name="T73" fmla="*/ 434 h 995"/>
                <a:gd name="T74" fmla="*/ 279 w 861"/>
                <a:gd name="T75" fmla="*/ 288 h 995"/>
                <a:gd name="T76" fmla="*/ 646 w 861"/>
                <a:gd name="T77" fmla="*/ 494 h 995"/>
                <a:gd name="T78" fmla="*/ 693 w 861"/>
                <a:gd name="T79" fmla="*/ 341 h 995"/>
                <a:gd name="T80" fmla="*/ 16 w 861"/>
                <a:gd name="T81" fmla="*/ 434 h 995"/>
                <a:gd name="T82" fmla="*/ 167 w 861"/>
                <a:gd name="T83" fmla="*/ 161 h 995"/>
                <a:gd name="T84" fmla="*/ 861 w 861"/>
                <a:gd name="T85" fmla="*/ 249 h 995"/>
                <a:gd name="T86" fmla="*/ 531 w 861"/>
                <a:gd name="T87" fmla="*/ 434 h 995"/>
                <a:gd name="T88" fmla="*/ 328 w 861"/>
                <a:gd name="T89" fmla="*/ 434 h 995"/>
                <a:gd name="T90" fmla="*/ 435 w 861"/>
                <a:gd name="T91" fmla="*/ 379 h 995"/>
                <a:gd name="T92" fmla="*/ 430 w 861"/>
                <a:gd name="T93" fmla="*/ 382 h 995"/>
                <a:gd name="T94" fmla="*/ 430 w 861"/>
                <a:gd name="T95" fmla="*/ 375 h 995"/>
                <a:gd name="T96" fmla="*/ 536 w 861"/>
                <a:gd name="T97" fmla="*/ 320 h 995"/>
                <a:gd name="T98" fmla="*/ 430 w 861"/>
                <a:gd name="T99" fmla="*/ 375 h 995"/>
                <a:gd name="T100" fmla="*/ 268 w 861"/>
                <a:gd name="T101" fmla="*/ 288 h 995"/>
                <a:gd name="T102" fmla="*/ 693 w 861"/>
                <a:gd name="T103" fmla="*/ 341 h 995"/>
                <a:gd name="T104" fmla="*/ 269 w 861"/>
                <a:gd name="T105" fmla="*/ 100 h 995"/>
                <a:gd name="T106" fmla="*/ 430 w 861"/>
                <a:gd name="T107" fmla="*/ 193 h 995"/>
                <a:gd name="T108" fmla="*/ 591 w 861"/>
                <a:gd name="T109" fmla="*/ 282 h 995"/>
                <a:gd name="T110" fmla="*/ 441 w 861"/>
                <a:gd name="T111" fmla="*/ 6 h 995"/>
                <a:gd name="T112" fmla="*/ 602 w 861"/>
                <a:gd name="T113" fmla="*/ 99 h 995"/>
                <a:gd name="T114" fmla="*/ 268 w 861"/>
                <a:gd name="T115" fmla="*/ 93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1" h="995">
                  <a:moveTo>
                    <a:pt x="430" y="0"/>
                  </a:moveTo>
                  <a:lnTo>
                    <a:pt x="268" y="93"/>
                  </a:lnTo>
                  <a:lnTo>
                    <a:pt x="0" y="248"/>
                  </a:lnTo>
                  <a:lnTo>
                    <a:pt x="0" y="747"/>
                  </a:lnTo>
                  <a:lnTo>
                    <a:pt x="267" y="901"/>
                  </a:lnTo>
                  <a:lnTo>
                    <a:pt x="268" y="902"/>
                  </a:lnTo>
                  <a:lnTo>
                    <a:pt x="430" y="995"/>
                  </a:lnTo>
                  <a:lnTo>
                    <a:pt x="441" y="989"/>
                  </a:lnTo>
                  <a:lnTo>
                    <a:pt x="430" y="989"/>
                  </a:lnTo>
                  <a:lnTo>
                    <a:pt x="274" y="898"/>
                  </a:lnTo>
                  <a:lnTo>
                    <a:pt x="279" y="895"/>
                  </a:lnTo>
                  <a:lnTo>
                    <a:pt x="268" y="895"/>
                  </a:lnTo>
                  <a:lnTo>
                    <a:pt x="167" y="837"/>
                  </a:lnTo>
                  <a:lnTo>
                    <a:pt x="167" y="834"/>
                  </a:lnTo>
                  <a:lnTo>
                    <a:pt x="162" y="834"/>
                  </a:lnTo>
                  <a:lnTo>
                    <a:pt x="5" y="744"/>
                  </a:lnTo>
                  <a:lnTo>
                    <a:pt x="5" y="561"/>
                  </a:lnTo>
                  <a:lnTo>
                    <a:pt x="16" y="561"/>
                  </a:lnTo>
                  <a:lnTo>
                    <a:pt x="5" y="555"/>
                  </a:lnTo>
                  <a:lnTo>
                    <a:pt x="5" y="440"/>
                  </a:lnTo>
                  <a:lnTo>
                    <a:pt x="16" y="434"/>
                  </a:lnTo>
                  <a:lnTo>
                    <a:pt x="5" y="434"/>
                  </a:lnTo>
                  <a:lnTo>
                    <a:pt x="5" y="252"/>
                  </a:lnTo>
                  <a:lnTo>
                    <a:pt x="162" y="161"/>
                  </a:lnTo>
                  <a:lnTo>
                    <a:pt x="167" y="161"/>
                  </a:lnTo>
                  <a:lnTo>
                    <a:pt x="167" y="158"/>
                  </a:lnTo>
                  <a:lnTo>
                    <a:pt x="269" y="100"/>
                  </a:lnTo>
                  <a:lnTo>
                    <a:pt x="279" y="100"/>
                  </a:lnTo>
                  <a:lnTo>
                    <a:pt x="274" y="97"/>
                  </a:lnTo>
                  <a:lnTo>
                    <a:pt x="430" y="6"/>
                  </a:lnTo>
                  <a:lnTo>
                    <a:pt x="441" y="6"/>
                  </a:lnTo>
                  <a:lnTo>
                    <a:pt x="430" y="0"/>
                  </a:lnTo>
                  <a:close/>
                  <a:moveTo>
                    <a:pt x="440" y="808"/>
                  </a:moveTo>
                  <a:lnTo>
                    <a:pt x="430" y="808"/>
                  </a:lnTo>
                  <a:lnTo>
                    <a:pt x="586" y="898"/>
                  </a:lnTo>
                  <a:lnTo>
                    <a:pt x="586" y="899"/>
                  </a:lnTo>
                  <a:lnTo>
                    <a:pt x="430" y="989"/>
                  </a:lnTo>
                  <a:lnTo>
                    <a:pt x="441" y="989"/>
                  </a:lnTo>
                  <a:lnTo>
                    <a:pt x="602" y="895"/>
                  </a:lnTo>
                  <a:lnTo>
                    <a:pt x="591" y="895"/>
                  </a:lnTo>
                  <a:lnTo>
                    <a:pt x="440" y="808"/>
                  </a:lnTo>
                  <a:close/>
                  <a:moveTo>
                    <a:pt x="328" y="681"/>
                  </a:moveTo>
                  <a:lnTo>
                    <a:pt x="323" y="681"/>
                  </a:lnTo>
                  <a:lnTo>
                    <a:pt x="323" y="747"/>
                  </a:lnTo>
                  <a:lnTo>
                    <a:pt x="424" y="805"/>
                  </a:lnTo>
                  <a:lnTo>
                    <a:pt x="268" y="895"/>
                  </a:lnTo>
                  <a:lnTo>
                    <a:pt x="279" y="895"/>
                  </a:lnTo>
                  <a:lnTo>
                    <a:pt x="430" y="808"/>
                  </a:lnTo>
                  <a:lnTo>
                    <a:pt x="440" y="808"/>
                  </a:lnTo>
                  <a:lnTo>
                    <a:pt x="435" y="805"/>
                  </a:lnTo>
                  <a:lnTo>
                    <a:pt x="440" y="802"/>
                  </a:lnTo>
                  <a:lnTo>
                    <a:pt x="430" y="802"/>
                  </a:lnTo>
                  <a:lnTo>
                    <a:pt x="328" y="744"/>
                  </a:lnTo>
                  <a:lnTo>
                    <a:pt x="328" y="681"/>
                  </a:lnTo>
                  <a:close/>
                  <a:moveTo>
                    <a:pt x="698" y="654"/>
                  </a:moveTo>
                  <a:lnTo>
                    <a:pt x="693" y="654"/>
                  </a:lnTo>
                  <a:lnTo>
                    <a:pt x="693" y="837"/>
                  </a:lnTo>
                  <a:lnTo>
                    <a:pt x="591" y="895"/>
                  </a:lnTo>
                  <a:lnTo>
                    <a:pt x="602" y="895"/>
                  </a:lnTo>
                  <a:lnTo>
                    <a:pt x="709" y="834"/>
                  </a:lnTo>
                  <a:lnTo>
                    <a:pt x="698" y="834"/>
                  </a:lnTo>
                  <a:lnTo>
                    <a:pt x="698" y="654"/>
                  </a:lnTo>
                  <a:close/>
                  <a:moveTo>
                    <a:pt x="861" y="561"/>
                  </a:moveTo>
                  <a:lnTo>
                    <a:pt x="854" y="561"/>
                  </a:lnTo>
                  <a:lnTo>
                    <a:pt x="854" y="744"/>
                  </a:lnTo>
                  <a:lnTo>
                    <a:pt x="698" y="834"/>
                  </a:lnTo>
                  <a:lnTo>
                    <a:pt x="709" y="834"/>
                  </a:lnTo>
                  <a:lnTo>
                    <a:pt x="861" y="746"/>
                  </a:lnTo>
                  <a:lnTo>
                    <a:pt x="861" y="561"/>
                  </a:lnTo>
                  <a:close/>
                  <a:moveTo>
                    <a:pt x="16" y="561"/>
                  </a:moveTo>
                  <a:lnTo>
                    <a:pt x="5" y="561"/>
                  </a:lnTo>
                  <a:lnTo>
                    <a:pt x="162" y="651"/>
                  </a:lnTo>
                  <a:lnTo>
                    <a:pt x="162" y="834"/>
                  </a:lnTo>
                  <a:lnTo>
                    <a:pt x="167" y="834"/>
                  </a:lnTo>
                  <a:lnTo>
                    <a:pt x="167" y="654"/>
                  </a:lnTo>
                  <a:lnTo>
                    <a:pt x="177" y="654"/>
                  </a:lnTo>
                  <a:lnTo>
                    <a:pt x="167" y="648"/>
                  </a:lnTo>
                  <a:lnTo>
                    <a:pt x="167" y="645"/>
                  </a:lnTo>
                  <a:lnTo>
                    <a:pt x="162" y="645"/>
                  </a:lnTo>
                  <a:lnTo>
                    <a:pt x="16" y="561"/>
                  </a:lnTo>
                  <a:close/>
                  <a:moveTo>
                    <a:pt x="440" y="619"/>
                  </a:moveTo>
                  <a:lnTo>
                    <a:pt x="430" y="619"/>
                  </a:lnTo>
                  <a:lnTo>
                    <a:pt x="531" y="678"/>
                  </a:lnTo>
                  <a:lnTo>
                    <a:pt x="531" y="744"/>
                  </a:lnTo>
                  <a:lnTo>
                    <a:pt x="430" y="802"/>
                  </a:lnTo>
                  <a:lnTo>
                    <a:pt x="440" y="802"/>
                  </a:lnTo>
                  <a:lnTo>
                    <a:pt x="536" y="747"/>
                  </a:lnTo>
                  <a:lnTo>
                    <a:pt x="536" y="681"/>
                  </a:lnTo>
                  <a:lnTo>
                    <a:pt x="547" y="681"/>
                  </a:lnTo>
                  <a:lnTo>
                    <a:pt x="536" y="675"/>
                  </a:lnTo>
                  <a:lnTo>
                    <a:pt x="536" y="672"/>
                  </a:lnTo>
                  <a:lnTo>
                    <a:pt x="531" y="672"/>
                  </a:lnTo>
                  <a:lnTo>
                    <a:pt x="440" y="619"/>
                  </a:lnTo>
                  <a:close/>
                  <a:moveTo>
                    <a:pt x="177" y="654"/>
                  </a:moveTo>
                  <a:lnTo>
                    <a:pt x="167" y="654"/>
                  </a:lnTo>
                  <a:lnTo>
                    <a:pt x="268" y="712"/>
                  </a:lnTo>
                  <a:lnTo>
                    <a:pt x="279" y="706"/>
                  </a:lnTo>
                  <a:lnTo>
                    <a:pt x="268" y="706"/>
                  </a:lnTo>
                  <a:lnTo>
                    <a:pt x="177" y="654"/>
                  </a:lnTo>
                  <a:close/>
                  <a:moveTo>
                    <a:pt x="547" y="681"/>
                  </a:moveTo>
                  <a:lnTo>
                    <a:pt x="536" y="681"/>
                  </a:lnTo>
                  <a:lnTo>
                    <a:pt x="591" y="712"/>
                  </a:lnTo>
                  <a:lnTo>
                    <a:pt x="602" y="706"/>
                  </a:lnTo>
                  <a:lnTo>
                    <a:pt x="591" y="706"/>
                  </a:lnTo>
                  <a:lnTo>
                    <a:pt x="547" y="681"/>
                  </a:lnTo>
                  <a:close/>
                  <a:moveTo>
                    <a:pt x="234" y="500"/>
                  </a:moveTo>
                  <a:lnTo>
                    <a:pt x="224" y="500"/>
                  </a:lnTo>
                  <a:lnTo>
                    <a:pt x="323" y="558"/>
                  </a:lnTo>
                  <a:lnTo>
                    <a:pt x="323" y="675"/>
                  </a:lnTo>
                  <a:lnTo>
                    <a:pt x="268" y="706"/>
                  </a:lnTo>
                  <a:lnTo>
                    <a:pt x="279" y="706"/>
                  </a:lnTo>
                  <a:lnTo>
                    <a:pt x="323" y="681"/>
                  </a:lnTo>
                  <a:lnTo>
                    <a:pt x="328" y="681"/>
                  </a:lnTo>
                  <a:lnTo>
                    <a:pt x="328" y="678"/>
                  </a:lnTo>
                  <a:lnTo>
                    <a:pt x="339" y="672"/>
                  </a:lnTo>
                  <a:lnTo>
                    <a:pt x="328" y="672"/>
                  </a:lnTo>
                  <a:lnTo>
                    <a:pt x="328" y="561"/>
                  </a:lnTo>
                  <a:lnTo>
                    <a:pt x="339" y="561"/>
                  </a:lnTo>
                  <a:lnTo>
                    <a:pt x="328" y="555"/>
                  </a:lnTo>
                  <a:lnTo>
                    <a:pt x="328" y="552"/>
                  </a:lnTo>
                  <a:lnTo>
                    <a:pt x="323" y="552"/>
                  </a:lnTo>
                  <a:lnTo>
                    <a:pt x="234" y="500"/>
                  </a:lnTo>
                  <a:close/>
                  <a:moveTo>
                    <a:pt x="646" y="500"/>
                  </a:moveTo>
                  <a:lnTo>
                    <a:pt x="635" y="500"/>
                  </a:lnTo>
                  <a:lnTo>
                    <a:pt x="693" y="533"/>
                  </a:lnTo>
                  <a:lnTo>
                    <a:pt x="693" y="648"/>
                  </a:lnTo>
                  <a:lnTo>
                    <a:pt x="591" y="706"/>
                  </a:lnTo>
                  <a:lnTo>
                    <a:pt x="602" y="706"/>
                  </a:lnTo>
                  <a:lnTo>
                    <a:pt x="693" y="654"/>
                  </a:lnTo>
                  <a:lnTo>
                    <a:pt x="698" y="654"/>
                  </a:lnTo>
                  <a:lnTo>
                    <a:pt x="698" y="651"/>
                  </a:lnTo>
                  <a:lnTo>
                    <a:pt x="708" y="645"/>
                  </a:lnTo>
                  <a:lnTo>
                    <a:pt x="698" y="645"/>
                  </a:lnTo>
                  <a:lnTo>
                    <a:pt x="698" y="530"/>
                  </a:lnTo>
                  <a:lnTo>
                    <a:pt x="646" y="500"/>
                  </a:lnTo>
                  <a:close/>
                  <a:moveTo>
                    <a:pt x="339" y="561"/>
                  </a:moveTo>
                  <a:lnTo>
                    <a:pt x="328" y="561"/>
                  </a:lnTo>
                  <a:lnTo>
                    <a:pt x="424" y="616"/>
                  </a:lnTo>
                  <a:lnTo>
                    <a:pt x="328" y="672"/>
                  </a:lnTo>
                  <a:lnTo>
                    <a:pt x="339" y="672"/>
                  </a:lnTo>
                  <a:lnTo>
                    <a:pt x="430" y="619"/>
                  </a:lnTo>
                  <a:lnTo>
                    <a:pt x="440" y="619"/>
                  </a:lnTo>
                  <a:lnTo>
                    <a:pt x="435" y="616"/>
                  </a:lnTo>
                  <a:lnTo>
                    <a:pt x="440" y="613"/>
                  </a:lnTo>
                  <a:lnTo>
                    <a:pt x="430" y="613"/>
                  </a:lnTo>
                  <a:lnTo>
                    <a:pt x="339" y="561"/>
                  </a:lnTo>
                  <a:close/>
                  <a:moveTo>
                    <a:pt x="536" y="561"/>
                  </a:moveTo>
                  <a:lnTo>
                    <a:pt x="531" y="561"/>
                  </a:lnTo>
                  <a:lnTo>
                    <a:pt x="531" y="672"/>
                  </a:lnTo>
                  <a:lnTo>
                    <a:pt x="536" y="672"/>
                  </a:lnTo>
                  <a:lnTo>
                    <a:pt x="536" y="561"/>
                  </a:lnTo>
                  <a:close/>
                  <a:moveTo>
                    <a:pt x="167" y="350"/>
                  </a:moveTo>
                  <a:lnTo>
                    <a:pt x="162" y="350"/>
                  </a:lnTo>
                  <a:lnTo>
                    <a:pt x="162" y="464"/>
                  </a:lnTo>
                  <a:lnTo>
                    <a:pt x="219" y="497"/>
                  </a:lnTo>
                  <a:lnTo>
                    <a:pt x="162" y="530"/>
                  </a:lnTo>
                  <a:lnTo>
                    <a:pt x="162" y="645"/>
                  </a:lnTo>
                  <a:lnTo>
                    <a:pt x="167" y="645"/>
                  </a:lnTo>
                  <a:lnTo>
                    <a:pt x="167" y="533"/>
                  </a:lnTo>
                  <a:lnTo>
                    <a:pt x="224" y="500"/>
                  </a:lnTo>
                  <a:lnTo>
                    <a:pt x="234" y="500"/>
                  </a:lnTo>
                  <a:lnTo>
                    <a:pt x="229" y="497"/>
                  </a:lnTo>
                  <a:lnTo>
                    <a:pt x="235" y="494"/>
                  </a:lnTo>
                  <a:lnTo>
                    <a:pt x="224" y="494"/>
                  </a:lnTo>
                  <a:lnTo>
                    <a:pt x="167" y="461"/>
                  </a:lnTo>
                  <a:lnTo>
                    <a:pt x="167" y="350"/>
                  </a:lnTo>
                  <a:close/>
                  <a:moveTo>
                    <a:pt x="708" y="350"/>
                  </a:moveTo>
                  <a:lnTo>
                    <a:pt x="698" y="350"/>
                  </a:lnTo>
                  <a:lnTo>
                    <a:pt x="854" y="440"/>
                  </a:lnTo>
                  <a:lnTo>
                    <a:pt x="854" y="555"/>
                  </a:lnTo>
                  <a:lnTo>
                    <a:pt x="698" y="645"/>
                  </a:lnTo>
                  <a:lnTo>
                    <a:pt x="708" y="645"/>
                  </a:lnTo>
                  <a:lnTo>
                    <a:pt x="854" y="561"/>
                  </a:lnTo>
                  <a:lnTo>
                    <a:pt x="861" y="561"/>
                  </a:lnTo>
                  <a:lnTo>
                    <a:pt x="861" y="434"/>
                  </a:lnTo>
                  <a:lnTo>
                    <a:pt x="854" y="434"/>
                  </a:lnTo>
                  <a:lnTo>
                    <a:pt x="708" y="350"/>
                  </a:lnTo>
                  <a:close/>
                  <a:moveTo>
                    <a:pt x="440" y="382"/>
                  </a:moveTo>
                  <a:lnTo>
                    <a:pt x="430" y="382"/>
                  </a:lnTo>
                  <a:lnTo>
                    <a:pt x="531" y="440"/>
                  </a:lnTo>
                  <a:lnTo>
                    <a:pt x="531" y="555"/>
                  </a:lnTo>
                  <a:lnTo>
                    <a:pt x="430" y="613"/>
                  </a:lnTo>
                  <a:lnTo>
                    <a:pt x="440" y="613"/>
                  </a:lnTo>
                  <a:lnTo>
                    <a:pt x="531" y="561"/>
                  </a:lnTo>
                  <a:lnTo>
                    <a:pt x="536" y="561"/>
                  </a:lnTo>
                  <a:lnTo>
                    <a:pt x="536" y="558"/>
                  </a:lnTo>
                  <a:lnTo>
                    <a:pt x="547" y="552"/>
                  </a:lnTo>
                  <a:lnTo>
                    <a:pt x="536" y="552"/>
                  </a:lnTo>
                  <a:lnTo>
                    <a:pt x="536" y="443"/>
                  </a:lnTo>
                  <a:lnTo>
                    <a:pt x="547" y="443"/>
                  </a:lnTo>
                  <a:lnTo>
                    <a:pt x="536" y="437"/>
                  </a:lnTo>
                  <a:lnTo>
                    <a:pt x="536" y="434"/>
                  </a:lnTo>
                  <a:lnTo>
                    <a:pt x="531" y="434"/>
                  </a:lnTo>
                  <a:lnTo>
                    <a:pt x="440" y="382"/>
                  </a:lnTo>
                  <a:close/>
                  <a:moveTo>
                    <a:pt x="328" y="443"/>
                  </a:moveTo>
                  <a:lnTo>
                    <a:pt x="323" y="443"/>
                  </a:lnTo>
                  <a:lnTo>
                    <a:pt x="323" y="552"/>
                  </a:lnTo>
                  <a:lnTo>
                    <a:pt x="328" y="552"/>
                  </a:lnTo>
                  <a:lnTo>
                    <a:pt x="328" y="443"/>
                  </a:lnTo>
                  <a:close/>
                  <a:moveTo>
                    <a:pt x="547" y="443"/>
                  </a:moveTo>
                  <a:lnTo>
                    <a:pt x="536" y="443"/>
                  </a:lnTo>
                  <a:lnTo>
                    <a:pt x="630" y="497"/>
                  </a:lnTo>
                  <a:lnTo>
                    <a:pt x="536" y="552"/>
                  </a:lnTo>
                  <a:lnTo>
                    <a:pt x="547" y="552"/>
                  </a:lnTo>
                  <a:lnTo>
                    <a:pt x="635" y="500"/>
                  </a:lnTo>
                  <a:lnTo>
                    <a:pt x="646" y="500"/>
                  </a:lnTo>
                  <a:lnTo>
                    <a:pt x="641" y="497"/>
                  </a:lnTo>
                  <a:lnTo>
                    <a:pt x="646" y="494"/>
                  </a:lnTo>
                  <a:lnTo>
                    <a:pt x="635" y="494"/>
                  </a:lnTo>
                  <a:lnTo>
                    <a:pt x="547" y="443"/>
                  </a:lnTo>
                  <a:close/>
                  <a:moveTo>
                    <a:pt x="279" y="288"/>
                  </a:moveTo>
                  <a:lnTo>
                    <a:pt x="268" y="288"/>
                  </a:lnTo>
                  <a:lnTo>
                    <a:pt x="323" y="320"/>
                  </a:lnTo>
                  <a:lnTo>
                    <a:pt x="323" y="437"/>
                  </a:lnTo>
                  <a:lnTo>
                    <a:pt x="224" y="494"/>
                  </a:lnTo>
                  <a:lnTo>
                    <a:pt x="235" y="494"/>
                  </a:lnTo>
                  <a:lnTo>
                    <a:pt x="323" y="443"/>
                  </a:lnTo>
                  <a:lnTo>
                    <a:pt x="328" y="443"/>
                  </a:lnTo>
                  <a:lnTo>
                    <a:pt x="328" y="440"/>
                  </a:lnTo>
                  <a:lnTo>
                    <a:pt x="339" y="434"/>
                  </a:lnTo>
                  <a:lnTo>
                    <a:pt x="328" y="434"/>
                  </a:lnTo>
                  <a:lnTo>
                    <a:pt x="328" y="323"/>
                  </a:lnTo>
                  <a:lnTo>
                    <a:pt x="339" y="323"/>
                  </a:lnTo>
                  <a:lnTo>
                    <a:pt x="328" y="317"/>
                  </a:lnTo>
                  <a:lnTo>
                    <a:pt x="328" y="314"/>
                  </a:lnTo>
                  <a:lnTo>
                    <a:pt x="323" y="314"/>
                  </a:lnTo>
                  <a:lnTo>
                    <a:pt x="279" y="288"/>
                  </a:lnTo>
                  <a:close/>
                  <a:moveTo>
                    <a:pt x="602" y="288"/>
                  </a:moveTo>
                  <a:lnTo>
                    <a:pt x="591" y="288"/>
                  </a:lnTo>
                  <a:lnTo>
                    <a:pt x="693" y="347"/>
                  </a:lnTo>
                  <a:lnTo>
                    <a:pt x="693" y="461"/>
                  </a:lnTo>
                  <a:lnTo>
                    <a:pt x="635" y="494"/>
                  </a:lnTo>
                  <a:lnTo>
                    <a:pt x="646" y="494"/>
                  </a:lnTo>
                  <a:lnTo>
                    <a:pt x="698" y="464"/>
                  </a:lnTo>
                  <a:lnTo>
                    <a:pt x="698" y="350"/>
                  </a:lnTo>
                  <a:lnTo>
                    <a:pt x="708" y="350"/>
                  </a:lnTo>
                  <a:lnTo>
                    <a:pt x="698" y="344"/>
                  </a:lnTo>
                  <a:lnTo>
                    <a:pt x="698" y="341"/>
                  </a:lnTo>
                  <a:lnTo>
                    <a:pt x="693" y="341"/>
                  </a:lnTo>
                  <a:lnTo>
                    <a:pt x="602" y="288"/>
                  </a:lnTo>
                  <a:close/>
                  <a:moveTo>
                    <a:pt x="167" y="161"/>
                  </a:moveTo>
                  <a:lnTo>
                    <a:pt x="162" y="161"/>
                  </a:lnTo>
                  <a:lnTo>
                    <a:pt x="162" y="344"/>
                  </a:lnTo>
                  <a:lnTo>
                    <a:pt x="5" y="434"/>
                  </a:lnTo>
                  <a:lnTo>
                    <a:pt x="16" y="434"/>
                  </a:lnTo>
                  <a:lnTo>
                    <a:pt x="162" y="350"/>
                  </a:lnTo>
                  <a:lnTo>
                    <a:pt x="167" y="350"/>
                  </a:lnTo>
                  <a:lnTo>
                    <a:pt x="167" y="347"/>
                  </a:lnTo>
                  <a:lnTo>
                    <a:pt x="177" y="341"/>
                  </a:lnTo>
                  <a:lnTo>
                    <a:pt x="167" y="341"/>
                  </a:lnTo>
                  <a:lnTo>
                    <a:pt x="167" y="161"/>
                  </a:lnTo>
                  <a:close/>
                  <a:moveTo>
                    <a:pt x="709" y="161"/>
                  </a:moveTo>
                  <a:lnTo>
                    <a:pt x="698" y="161"/>
                  </a:lnTo>
                  <a:lnTo>
                    <a:pt x="854" y="251"/>
                  </a:lnTo>
                  <a:lnTo>
                    <a:pt x="854" y="434"/>
                  </a:lnTo>
                  <a:lnTo>
                    <a:pt x="861" y="434"/>
                  </a:lnTo>
                  <a:lnTo>
                    <a:pt x="861" y="249"/>
                  </a:lnTo>
                  <a:lnTo>
                    <a:pt x="859" y="248"/>
                  </a:lnTo>
                  <a:lnTo>
                    <a:pt x="709" y="161"/>
                  </a:lnTo>
                  <a:close/>
                  <a:moveTo>
                    <a:pt x="536" y="323"/>
                  </a:moveTo>
                  <a:lnTo>
                    <a:pt x="531" y="323"/>
                  </a:lnTo>
                  <a:lnTo>
                    <a:pt x="531" y="434"/>
                  </a:lnTo>
                  <a:lnTo>
                    <a:pt x="536" y="434"/>
                  </a:lnTo>
                  <a:lnTo>
                    <a:pt x="536" y="323"/>
                  </a:lnTo>
                  <a:close/>
                  <a:moveTo>
                    <a:pt x="339" y="323"/>
                  </a:moveTo>
                  <a:lnTo>
                    <a:pt x="328" y="323"/>
                  </a:lnTo>
                  <a:lnTo>
                    <a:pt x="424" y="379"/>
                  </a:lnTo>
                  <a:lnTo>
                    <a:pt x="328" y="434"/>
                  </a:lnTo>
                  <a:lnTo>
                    <a:pt x="339" y="434"/>
                  </a:lnTo>
                  <a:lnTo>
                    <a:pt x="429" y="382"/>
                  </a:lnTo>
                  <a:lnTo>
                    <a:pt x="430" y="382"/>
                  </a:lnTo>
                  <a:lnTo>
                    <a:pt x="440" y="382"/>
                  </a:lnTo>
                  <a:lnTo>
                    <a:pt x="435" y="379"/>
                  </a:lnTo>
                  <a:lnTo>
                    <a:pt x="440" y="376"/>
                  </a:lnTo>
                  <a:lnTo>
                    <a:pt x="430" y="376"/>
                  </a:lnTo>
                  <a:lnTo>
                    <a:pt x="339" y="323"/>
                  </a:lnTo>
                  <a:close/>
                  <a:moveTo>
                    <a:pt x="430" y="382"/>
                  </a:moveTo>
                  <a:lnTo>
                    <a:pt x="430" y="382"/>
                  </a:lnTo>
                  <a:close/>
                  <a:moveTo>
                    <a:pt x="440" y="193"/>
                  </a:moveTo>
                  <a:lnTo>
                    <a:pt x="430" y="193"/>
                  </a:lnTo>
                  <a:lnTo>
                    <a:pt x="531" y="251"/>
                  </a:lnTo>
                  <a:lnTo>
                    <a:pt x="531" y="317"/>
                  </a:lnTo>
                  <a:lnTo>
                    <a:pt x="430" y="375"/>
                  </a:lnTo>
                  <a:lnTo>
                    <a:pt x="430" y="376"/>
                  </a:lnTo>
                  <a:lnTo>
                    <a:pt x="440" y="376"/>
                  </a:lnTo>
                  <a:lnTo>
                    <a:pt x="531" y="323"/>
                  </a:lnTo>
                  <a:lnTo>
                    <a:pt x="536" y="323"/>
                  </a:lnTo>
                  <a:lnTo>
                    <a:pt x="536" y="320"/>
                  </a:lnTo>
                  <a:lnTo>
                    <a:pt x="547" y="314"/>
                  </a:lnTo>
                  <a:lnTo>
                    <a:pt x="536" y="314"/>
                  </a:lnTo>
                  <a:lnTo>
                    <a:pt x="536" y="248"/>
                  </a:lnTo>
                  <a:lnTo>
                    <a:pt x="440" y="193"/>
                  </a:lnTo>
                  <a:close/>
                  <a:moveTo>
                    <a:pt x="430" y="375"/>
                  </a:moveTo>
                  <a:lnTo>
                    <a:pt x="430" y="375"/>
                  </a:lnTo>
                  <a:close/>
                  <a:moveTo>
                    <a:pt x="268" y="282"/>
                  </a:moveTo>
                  <a:lnTo>
                    <a:pt x="167" y="341"/>
                  </a:lnTo>
                  <a:lnTo>
                    <a:pt x="177" y="341"/>
                  </a:lnTo>
                  <a:lnTo>
                    <a:pt x="268" y="288"/>
                  </a:lnTo>
                  <a:lnTo>
                    <a:pt x="279" y="288"/>
                  </a:lnTo>
                  <a:lnTo>
                    <a:pt x="268" y="282"/>
                  </a:lnTo>
                  <a:close/>
                  <a:moveTo>
                    <a:pt x="602" y="99"/>
                  </a:moveTo>
                  <a:lnTo>
                    <a:pt x="591" y="99"/>
                  </a:lnTo>
                  <a:lnTo>
                    <a:pt x="693" y="158"/>
                  </a:lnTo>
                  <a:lnTo>
                    <a:pt x="693" y="341"/>
                  </a:lnTo>
                  <a:lnTo>
                    <a:pt x="698" y="341"/>
                  </a:lnTo>
                  <a:lnTo>
                    <a:pt x="698" y="161"/>
                  </a:lnTo>
                  <a:lnTo>
                    <a:pt x="709" y="161"/>
                  </a:lnTo>
                  <a:lnTo>
                    <a:pt x="602" y="99"/>
                  </a:lnTo>
                  <a:close/>
                  <a:moveTo>
                    <a:pt x="279" y="100"/>
                  </a:moveTo>
                  <a:lnTo>
                    <a:pt x="269" y="100"/>
                  </a:lnTo>
                  <a:lnTo>
                    <a:pt x="424" y="190"/>
                  </a:lnTo>
                  <a:lnTo>
                    <a:pt x="323" y="248"/>
                  </a:lnTo>
                  <a:lnTo>
                    <a:pt x="323" y="314"/>
                  </a:lnTo>
                  <a:lnTo>
                    <a:pt x="328" y="314"/>
                  </a:lnTo>
                  <a:lnTo>
                    <a:pt x="328" y="251"/>
                  </a:lnTo>
                  <a:lnTo>
                    <a:pt x="430" y="193"/>
                  </a:lnTo>
                  <a:lnTo>
                    <a:pt x="440" y="193"/>
                  </a:lnTo>
                  <a:lnTo>
                    <a:pt x="435" y="190"/>
                  </a:lnTo>
                  <a:lnTo>
                    <a:pt x="440" y="186"/>
                  </a:lnTo>
                  <a:lnTo>
                    <a:pt x="430" y="186"/>
                  </a:lnTo>
                  <a:lnTo>
                    <a:pt x="279" y="100"/>
                  </a:lnTo>
                  <a:close/>
                  <a:moveTo>
                    <a:pt x="591" y="282"/>
                  </a:moveTo>
                  <a:lnTo>
                    <a:pt x="536" y="314"/>
                  </a:lnTo>
                  <a:lnTo>
                    <a:pt x="547" y="314"/>
                  </a:lnTo>
                  <a:lnTo>
                    <a:pt x="591" y="288"/>
                  </a:lnTo>
                  <a:lnTo>
                    <a:pt x="602" y="288"/>
                  </a:lnTo>
                  <a:lnTo>
                    <a:pt x="591" y="282"/>
                  </a:lnTo>
                  <a:close/>
                  <a:moveTo>
                    <a:pt x="441" y="6"/>
                  </a:moveTo>
                  <a:lnTo>
                    <a:pt x="430" y="6"/>
                  </a:lnTo>
                  <a:lnTo>
                    <a:pt x="586" y="96"/>
                  </a:lnTo>
                  <a:lnTo>
                    <a:pt x="430" y="186"/>
                  </a:lnTo>
                  <a:lnTo>
                    <a:pt x="440" y="186"/>
                  </a:lnTo>
                  <a:lnTo>
                    <a:pt x="591" y="99"/>
                  </a:lnTo>
                  <a:lnTo>
                    <a:pt x="602" y="99"/>
                  </a:lnTo>
                  <a:lnTo>
                    <a:pt x="592" y="94"/>
                  </a:lnTo>
                  <a:lnTo>
                    <a:pt x="591" y="93"/>
                  </a:lnTo>
                  <a:lnTo>
                    <a:pt x="441" y="6"/>
                  </a:lnTo>
                  <a:close/>
                  <a:moveTo>
                    <a:pt x="268" y="93"/>
                  </a:moveTo>
                  <a:lnTo>
                    <a:pt x="268" y="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E14DF2CB-59E1-551A-4B6C-B584E4C1F148}"/>
              </a:ext>
            </a:extLst>
          </p:cNvPr>
          <p:cNvSpPr txBox="1"/>
          <p:nvPr/>
        </p:nvSpPr>
        <p:spPr>
          <a:xfrm>
            <a:off x="1813245" y="2020902"/>
            <a:ext cx="20693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Chaparral Pro"/>
                <a:cs typeface="Chaparral Pro"/>
              </a:rPr>
              <a:t>Improving the Reliability, Interoperability, Agility, and Quality of Laboratory Data Exchanges using System Safety Engineering Methods 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" name="Freeform: Shape 6092">
            <a:extLst>
              <a:ext uri="{FF2B5EF4-FFF2-40B4-BE49-F238E27FC236}">
                <a16:creationId xmlns:a16="http://schemas.microsoft.com/office/drawing/2014/main" id="{AE19F112-CF2A-1DB6-891C-C167D7A49F52}"/>
              </a:ext>
            </a:extLst>
          </p:cNvPr>
          <p:cNvSpPr/>
          <p:nvPr/>
        </p:nvSpPr>
        <p:spPr>
          <a:xfrm>
            <a:off x="8080364" y="2265660"/>
            <a:ext cx="3422133" cy="38765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91" h="1021">
                <a:moveTo>
                  <a:pt x="3091" y="0"/>
                </a:moveTo>
                <a:lnTo>
                  <a:pt x="0" y="0"/>
                </a:lnTo>
                <a:lnTo>
                  <a:pt x="0" y="1021"/>
                </a:lnTo>
                <a:lnTo>
                  <a:pt x="3091" y="1021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6094">
            <a:extLst>
              <a:ext uri="{FF2B5EF4-FFF2-40B4-BE49-F238E27FC236}">
                <a16:creationId xmlns:a16="http://schemas.microsoft.com/office/drawing/2014/main" id="{B5835FB3-BEEA-DD64-E77E-9A34545A5241}"/>
              </a:ext>
            </a:extLst>
          </p:cNvPr>
          <p:cNvSpPr/>
          <p:nvPr/>
        </p:nvSpPr>
        <p:spPr>
          <a:xfrm>
            <a:off x="8089026" y="1906847"/>
            <a:ext cx="3422134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6106">
            <a:extLst>
              <a:ext uri="{FF2B5EF4-FFF2-40B4-BE49-F238E27FC236}">
                <a16:creationId xmlns:a16="http://schemas.microsoft.com/office/drawing/2014/main" id="{04ED9CA3-CF37-BAB5-1FBB-77C6CFF6870F}"/>
              </a:ext>
            </a:extLst>
          </p:cNvPr>
          <p:cNvSpPr/>
          <p:nvPr/>
        </p:nvSpPr>
        <p:spPr>
          <a:xfrm>
            <a:off x="8085948" y="6127108"/>
            <a:ext cx="3422134" cy="7593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31">
                <a:moveTo>
                  <a:pt x="773" y="31"/>
                </a:moveTo>
                <a:lnTo>
                  <a:pt x="0" y="31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6093">
            <a:extLst>
              <a:ext uri="{FF2B5EF4-FFF2-40B4-BE49-F238E27FC236}">
                <a16:creationId xmlns:a16="http://schemas.microsoft.com/office/drawing/2014/main" id="{36737C50-A2EE-98A7-B058-2485C4A0FB42}"/>
              </a:ext>
            </a:extLst>
          </p:cNvPr>
          <p:cNvSpPr/>
          <p:nvPr/>
        </p:nvSpPr>
        <p:spPr>
          <a:xfrm>
            <a:off x="8082883" y="1906847"/>
            <a:ext cx="1230099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6A0103-89D3-213A-73DD-BE7E2A104B29}"/>
              </a:ext>
            </a:extLst>
          </p:cNvPr>
          <p:cNvSpPr txBox="1"/>
          <p:nvPr/>
        </p:nvSpPr>
        <p:spPr>
          <a:xfrm>
            <a:off x="8153818" y="3052617"/>
            <a:ext cx="322648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Research and design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Knowledge Management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Platform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Support FDA goals and digital health industry motives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automated and consistent coding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of lab-based POC and OTC data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Build relationships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necessary to sell and support release of the Knowledge Platform for the future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Research, analyze, and develop strategic use case constructs with secondary use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RWD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and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RWE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Research and develop Safety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22C67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Systems Thinking Framework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3D73AF6-8FAC-ECEA-D0A4-059AC476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8274475" y="2320674"/>
            <a:ext cx="871461" cy="163258"/>
          </a:xfrm>
          <a:prstGeom prst="rect">
            <a:avLst/>
          </a:prstGeom>
        </p:spPr>
      </p:pic>
      <p:sp>
        <p:nvSpPr>
          <p:cNvPr id="327" name="TextBox 326">
            <a:extLst>
              <a:ext uri="{FF2B5EF4-FFF2-40B4-BE49-F238E27FC236}">
                <a16:creationId xmlns:a16="http://schemas.microsoft.com/office/drawing/2014/main" id="{76A1D144-24B3-7C30-F7C6-486B61C5E745}"/>
              </a:ext>
            </a:extLst>
          </p:cNvPr>
          <p:cNvSpPr txBox="1"/>
          <p:nvPr/>
        </p:nvSpPr>
        <p:spPr>
          <a:xfrm>
            <a:off x="9535544" y="2034320"/>
            <a:ext cx="17127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Chaparral Pro"/>
                <a:cs typeface="Chaparral Pro"/>
              </a:rPr>
              <a:t>Optimizing Knowledge Management Processes that Enable a Highly Reliable Laboratory Data Life Cycle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Freeform: Shape 6092">
            <a:extLst>
              <a:ext uri="{FF2B5EF4-FFF2-40B4-BE49-F238E27FC236}">
                <a16:creationId xmlns:a16="http://schemas.microsoft.com/office/drawing/2014/main" id="{F30F9725-B325-9A6C-39BE-CB7AEB3E431B}"/>
              </a:ext>
            </a:extLst>
          </p:cNvPr>
          <p:cNvSpPr/>
          <p:nvPr/>
        </p:nvSpPr>
        <p:spPr>
          <a:xfrm>
            <a:off x="4293907" y="2265660"/>
            <a:ext cx="3422133" cy="38765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91" h="1021">
                <a:moveTo>
                  <a:pt x="3091" y="0"/>
                </a:moveTo>
                <a:lnTo>
                  <a:pt x="0" y="0"/>
                </a:lnTo>
                <a:lnTo>
                  <a:pt x="0" y="1021"/>
                </a:lnTo>
                <a:lnTo>
                  <a:pt x="3091" y="1021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6094">
            <a:extLst>
              <a:ext uri="{FF2B5EF4-FFF2-40B4-BE49-F238E27FC236}">
                <a16:creationId xmlns:a16="http://schemas.microsoft.com/office/drawing/2014/main" id="{D825E3F7-5C00-1919-A4D6-483039F0B402}"/>
              </a:ext>
            </a:extLst>
          </p:cNvPr>
          <p:cNvSpPr/>
          <p:nvPr/>
        </p:nvSpPr>
        <p:spPr>
          <a:xfrm>
            <a:off x="4302569" y="1906847"/>
            <a:ext cx="3422134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6106">
            <a:extLst>
              <a:ext uri="{FF2B5EF4-FFF2-40B4-BE49-F238E27FC236}">
                <a16:creationId xmlns:a16="http://schemas.microsoft.com/office/drawing/2014/main" id="{1891527D-2DA8-626F-D499-792D2D5118F5}"/>
              </a:ext>
            </a:extLst>
          </p:cNvPr>
          <p:cNvSpPr/>
          <p:nvPr/>
        </p:nvSpPr>
        <p:spPr>
          <a:xfrm>
            <a:off x="4289217" y="6127108"/>
            <a:ext cx="3422134" cy="7593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31">
                <a:moveTo>
                  <a:pt x="773" y="31"/>
                </a:moveTo>
                <a:lnTo>
                  <a:pt x="0" y="31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6093">
            <a:extLst>
              <a:ext uri="{FF2B5EF4-FFF2-40B4-BE49-F238E27FC236}">
                <a16:creationId xmlns:a16="http://schemas.microsoft.com/office/drawing/2014/main" id="{FEC3CD2F-23D4-0795-4F4E-883AF1A1571D}"/>
              </a:ext>
            </a:extLst>
          </p:cNvPr>
          <p:cNvSpPr/>
          <p:nvPr/>
        </p:nvSpPr>
        <p:spPr>
          <a:xfrm>
            <a:off x="4296426" y="1906847"/>
            <a:ext cx="1230099" cy="10129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3" h="489">
                <a:moveTo>
                  <a:pt x="773" y="489"/>
                </a:moveTo>
                <a:lnTo>
                  <a:pt x="0" y="489"/>
                </a:lnTo>
                <a:lnTo>
                  <a:pt x="0" y="0"/>
                </a:lnTo>
                <a:lnTo>
                  <a:pt x="77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E2925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02FE4-968F-FFEB-51BC-97D2599E5961}"/>
              </a:ext>
            </a:extLst>
          </p:cNvPr>
          <p:cNvSpPr txBox="1"/>
          <p:nvPr/>
        </p:nvSpPr>
        <p:spPr>
          <a:xfrm>
            <a:off x="5749087" y="2103569"/>
            <a:ext cx="1712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/>
                <a:ea typeface="Chaparral Pro"/>
                <a:cs typeface="Chaparral Pro"/>
              </a:rPr>
              <a:t>In Vitro Diagnostic Encoded Test Result Data Validation and Quality Improvement</a:t>
            </a: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2AC859-CB01-0B1E-41AE-8332DAA6AA6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lum bright="40000" contrast="-40000"/>
          </a:blip>
          <a:stretch>
            <a:fillRect/>
          </a:stretch>
        </p:blipFill>
        <p:spPr>
          <a:xfrm>
            <a:off x="4387092" y="2255507"/>
            <a:ext cx="1022011" cy="315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D77503-CF1E-5E95-0530-3BF3B374B4C9}"/>
              </a:ext>
            </a:extLst>
          </p:cNvPr>
          <p:cNvSpPr txBox="1"/>
          <p:nvPr/>
        </p:nvSpPr>
        <p:spPr>
          <a:xfrm>
            <a:off x="4480226" y="3052617"/>
            <a:ext cx="3049493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Develop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0A0A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strategic design to utilize standardized ontology coding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, such as LIDR to allow for transmission of quantitative and qualitative laboratory test results.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222C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Develop a strategic design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0A0A3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determine the accuracy and promote transparency of laboratory encoded test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 The goal of this initiative is to explore and design ongoing quality assessment systems that would evaluate laboratories’ In Vitro Diagnostic (IVD) test result coding.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F95BE3-1EEC-91C3-5F21-22B46C3E3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23" y="6404697"/>
            <a:ext cx="954325" cy="198853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854D773E-B89A-A126-F364-BE6928BB2142}"/>
              </a:ext>
            </a:extLst>
          </p:cNvPr>
          <p:cNvSpPr txBox="1">
            <a:spLocks/>
          </p:cNvSpPr>
          <p:nvPr/>
        </p:nvSpPr>
        <p:spPr>
          <a:xfrm>
            <a:off x="3882582" y="1517923"/>
            <a:ext cx="4063382" cy="328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2925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New Projects:</a:t>
            </a:r>
          </a:p>
        </p:txBody>
      </p:sp>
    </p:spTree>
    <p:extLst>
      <p:ext uri="{BB962C8B-B14F-4D97-AF65-F5344CB8AC3E}">
        <p14:creationId xmlns:p14="http://schemas.microsoft.com/office/powerpoint/2010/main" val="4546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FDA Visual Identity">
  <a:themeElements>
    <a:clrScheme name="Custom 2">
      <a:dk1>
        <a:srgbClr val="2E2925"/>
      </a:dk1>
      <a:lt1>
        <a:sysClr val="window" lastClr="FFFFFF"/>
      </a:lt1>
      <a:dk2>
        <a:srgbClr val="222C67"/>
      </a:dk2>
      <a:lt2>
        <a:srgbClr val="007CBA"/>
      </a:lt2>
      <a:accent1>
        <a:srgbClr val="007CBA"/>
      </a:accent1>
      <a:accent2>
        <a:srgbClr val="222C67"/>
      </a:accent2>
      <a:accent3>
        <a:srgbClr val="FFFFFF"/>
      </a:accent3>
      <a:accent4>
        <a:srgbClr val="A0A0A3"/>
      </a:accent4>
      <a:accent5>
        <a:srgbClr val="2E2925"/>
      </a:accent5>
      <a:accent6>
        <a:srgbClr val="5DC200"/>
      </a:accent6>
      <a:hlink>
        <a:srgbClr val="007CBA"/>
      </a:hlink>
      <a:folHlink>
        <a:srgbClr val="222C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B878A502-114C-4A50-B4F2-6DCBDA84D29F}" vid="{2BDD8DF9-18E0-462A-9301-510F28AC2E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Courier New</vt:lpstr>
      <vt:lpstr>Helvetica</vt:lpstr>
      <vt:lpstr>Open Sans Light</vt:lpstr>
      <vt:lpstr>Verdana</vt:lpstr>
      <vt:lpstr>Wingdings</vt:lpstr>
      <vt:lpstr>1_FDA Visual Identity</vt:lpstr>
      <vt:lpstr>FDA Project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FDA Project Update</dc:title>
  <dc:creator>Merrick, Riki | APHL</dc:creator>
  <cp:lastModifiedBy>Merrick, Riki | APHL</cp:lastModifiedBy>
  <cp:revision>1</cp:revision>
  <dcterms:created xsi:type="dcterms:W3CDTF">2023-03-01T16:07:22Z</dcterms:created>
  <dcterms:modified xsi:type="dcterms:W3CDTF">2023-03-01T16:08:04Z</dcterms:modified>
</cp:coreProperties>
</file>